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6" r:id="rId8"/>
    <p:sldId id="262" r:id="rId9"/>
    <p:sldId id="264" r:id="rId10"/>
    <p:sldId id="267" r:id="rId11"/>
    <p:sldId id="269" r:id="rId12"/>
    <p:sldId id="268" r:id="rId13"/>
    <p:sldId id="382" r:id="rId14"/>
    <p:sldId id="379" r:id="rId15"/>
    <p:sldId id="380" r:id="rId16"/>
    <p:sldId id="381" r:id="rId17"/>
    <p:sldId id="272" r:id="rId18"/>
    <p:sldId id="273" r:id="rId19"/>
    <p:sldId id="274" r:id="rId20"/>
    <p:sldId id="337" r:id="rId21"/>
    <p:sldId id="371" r:id="rId22"/>
    <p:sldId id="372" r:id="rId23"/>
    <p:sldId id="373" r:id="rId24"/>
    <p:sldId id="374" r:id="rId25"/>
    <p:sldId id="375" r:id="rId26"/>
    <p:sldId id="376" r:id="rId27"/>
    <p:sldId id="340" r:id="rId28"/>
    <p:sldId id="277" r:id="rId29"/>
    <p:sldId id="356" r:id="rId30"/>
    <p:sldId id="358" r:id="rId31"/>
    <p:sldId id="377" r:id="rId32"/>
    <p:sldId id="378" r:id="rId33"/>
    <p:sldId id="352" r:id="rId34"/>
    <p:sldId id="353" r:id="rId35"/>
    <p:sldId id="275" r:id="rId36"/>
    <p:sldId id="279" r:id="rId37"/>
    <p:sldId id="280" r:id="rId38"/>
    <p:sldId id="281" r:id="rId39"/>
    <p:sldId id="285" r:id="rId40"/>
    <p:sldId id="339" r:id="rId41"/>
    <p:sldId id="335" r:id="rId42"/>
    <p:sldId id="282" r:id="rId43"/>
    <p:sldId id="338" r:id="rId44"/>
    <p:sldId id="283" r:id="rId45"/>
    <p:sldId id="287" r:id="rId46"/>
    <p:sldId id="288" r:id="rId47"/>
    <p:sldId id="289" r:id="rId48"/>
    <p:sldId id="290" r:id="rId49"/>
    <p:sldId id="292" r:id="rId50"/>
    <p:sldId id="293" r:id="rId51"/>
    <p:sldId id="294" r:id="rId52"/>
    <p:sldId id="383" r:id="rId53"/>
    <p:sldId id="295" r:id="rId54"/>
    <p:sldId id="296" r:id="rId55"/>
    <p:sldId id="301" r:id="rId56"/>
    <p:sldId id="302" r:id="rId57"/>
    <p:sldId id="354" r:id="rId58"/>
    <p:sldId id="355" r:id="rId59"/>
    <p:sldId id="297" r:id="rId60"/>
    <p:sldId id="298" r:id="rId61"/>
    <p:sldId id="299" r:id="rId62"/>
    <p:sldId id="312" r:id="rId63"/>
    <p:sldId id="300" r:id="rId64"/>
    <p:sldId id="303" r:id="rId65"/>
    <p:sldId id="315" r:id="rId66"/>
    <p:sldId id="306" r:id="rId67"/>
    <p:sldId id="365" r:id="rId68"/>
    <p:sldId id="307" r:id="rId69"/>
    <p:sldId id="342" r:id="rId70"/>
    <p:sldId id="309" r:id="rId71"/>
    <p:sldId id="310" r:id="rId72"/>
    <p:sldId id="316" r:id="rId73"/>
    <p:sldId id="366" r:id="rId74"/>
    <p:sldId id="317" r:id="rId75"/>
    <p:sldId id="311" r:id="rId76"/>
    <p:sldId id="313" r:id="rId77"/>
    <p:sldId id="343" r:id="rId78"/>
    <p:sldId id="350" r:id="rId79"/>
    <p:sldId id="347" r:id="rId80"/>
    <p:sldId id="346" r:id="rId81"/>
    <p:sldId id="345" r:id="rId82"/>
    <p:sldId id="344" r:id="rId83"/>
    <p:sldId id="348" r:id="rId84"/>
    <p:sldId id="314" r:id="rId85"/>
    <p:sldId id="318" r:id="rId86"/>
    <p:sldId id="319" r:id="rId87"/>
    <p:sldId id="320" r:id="rId88"/>
    <p:sldId id="334" r:id="rId89"/>
    <p:sldId id="323" r:id="rId90"/>
    <p:sldId id="324" r:id="rId91"/>
    <p:sldId id="325" r:id="rId92"/>
    <p:sldId id="322" r:id="rId93"/>
    <p:sldId id="326" r:id="rId94"/>
    <p:sldId id="386" r:id="rId95"/>
    <p:sldId id="387" r:id="rId96"/>
    <p:sldId id="393" r:id="rId97"/>
    <p:sldId id="394" r:id="rId98"/>
    <p:sldId id="388" r:id="rId99"/>
    <p:sldId id="389" r:id="rId100"/>
    <p:sldId id="390" r:id="rId101"/>
    <p:sldId id="391" r:id="rId102"/>
    <p:sldId id="392" r:id="rId103"/>
    <p:sldId id="329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95" autoAdjust="0"/>
  </p:normalViewPr>
  <p:slideViewPr>
    <p:cSldViewPr snapToGrid="0" snapToObjects="1">
      <p:cViewPr varScale="1">
        <p:scale>
          <a:sx n="90" d="100"/>
          <a:sy n="90" d="100"/>
        </p:scale>
        <p:origin x="-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printerSettings" Target="printerSettings/printerSettings1.bin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7" y="1905003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8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1"/>
            <a:ext cx="2133600" cy="27547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1"/>
            <a:ext cx="2895600" cy="27547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1"/>
            <a:ext cx="457200" cy="27547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70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9"/>
            <a:ext cx="742950" cy="361951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6"/>
            <a:ext cx="742950" cy="361951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6"/>
            <a:ext cx="742950" cy="361951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9"/>
            <a:ext cx="742950" cy="3619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3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2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900"/>
            <a:ext cx="742950" cy="361951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9"/>
            <a:ext cx="742950" cy="361951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9"/>
            <a:ext cx="742950" cy="361951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900"/>
            <a:ext cx="742950" cy="3619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6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8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4"/>
            <a:ext cx="6362700" cy="2476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9"/>
            <a:ext cx="742950" cy="361951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9"/>
            <a:ext cx="742950" cy="361951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900"/>
            <a:ext cx="742950" cy="361951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900"/>
            <a:ext cx="742950" cy="3619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6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8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4"/>
            <a:ext cx="6362700" cy="247651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8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6"/>
            <a:ext cx="7543800" cy="3639671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8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24" y="4038601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5" y="5212979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72"/>
            <a:ext cx="2133600" cy="27547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72"/>
            <a:ext cx="2895600" cy="27547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72"/>
            <a:ext cx="457200" cy="27547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5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9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5002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9"/>
            <a:ext cx="7315200" cy="356383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3"/>
            <a:ext cx="7315200" cy="3563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8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8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6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2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6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2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1"/>
            <a:ext cx="2609850" cy="133351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1"/>
            <a:ext cx="2609850" cy="1333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8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3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2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6"/>
            <a:ext cx="6949440" cy="3639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4"/>
            <a:ext cx="2133600" cy="275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1BA71AC-89F0-764E-977B-4EE2B036A5B2}" type="datetimeFigureOut">
              <a:rPr lang="en-US" smtClean="0"/>
              <a:t>19/8/20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4"/>
            <a:ext cx="2895600" cy="275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4"/>
            <a:ext cx="457200" cy="275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9AF5D41-9A7A-D24E-9524-E4A7CAA9DB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4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5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6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5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1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2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3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5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6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7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9.jpg"/><Relationship Id="rId3" Type="http://schemas.openxmlformats.org/officeDocument/2006/relationships/image" Target="../media/image2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0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1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2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7" y="2443766"/>
            <a:ext cx="6938963" cy="1582271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ngsana New"/>
                <a:cs typeface="Angsana New"/>
              </a:rPr>
              <a:t>AIRWAY </a:t>
            </a:r>
            <a:br>
              <a:rPr lang="en-US" sz="7200" dirty="0" smtClean="0">
                <a:latin typeface="Angsana New"/>
                <a:cs typeface="Angsana New"/>
              </a:rPr>
            </a:br>
            <a:r>
              <a:rPr lang="en-US" sz="7200" dirty="0" smtClean="0">
                <a:latin typeface="Angsana New"/>
                <a:cs typeface="Angsana New"/>
              </a:rPr>
              <a:t>MANAGEMENT</a:t>
            </a:r>
            <a:endParaRPr lang="en-US" sz="7200" dirty="0">
              <a:latin typeface="Angsana New"/>
              <a:cs typeface="Angsana Ne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1494" y="5700875"/>
            <a:ext cx="5796706" cy="57186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ngsana New"/>
                <a:cs typeface="Angsana New"/>
              </a:rPr>
              <a:t>R1 </a:t>
            </a:r>
            <a:r>
              <a:rPr lang="th-TH" dirty="0" smtClean="0">
                <a:latin typeface="Angsana New"/>
                <a:cs typeface="Angsana New"/>
              </a:rPr>
              <a:t>เกียรติศักดิ์ /</a:t>
            </a:r>
            <a:r>
              <a:rPr lang="en-US" dirty="0" smtClean="0"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/>
                <a:cs typeface="Angsana New"/>
              </a:rPr>
              <a:t>อ</a:t>
            </a:r>
            <a:r>
              <a:rPr lang="en-US" dirty="0" smtClean="0">
                <a:latin typeface="Angsana New"/>
                <a:cs typeface="Angsana New"/>
              </a:rPr>
              <a:t>.</a:t>
            </a:r>
            <a:r>
              <a:rPr lang="th-TH" dirty="0" smtClean="0">
                <a:latin typeface="Angsana New"/>
                <a:cs typeface="Angsana New"/>
              </a:rPr>
              <a:t>ศิริลักษณ์ </a:t>
            </a:r>
            <a:r>
              <a:rPr lang="en-US" dirty="0" smtClean="0">
                <a:latin typeface="Angsana New"/>
                <a:cs typeface="Angsana New"/>
              </a:rPr>
              <a:t> </a:t>
            </a:r>
          </a:p>
          <a:p>
            <a:pPr algn="r"/>
            <a:endParaRPr lang="en-US" dirty="0" smtClean="0">
              <a:latin typeface="Angsana New"/>
              <a:cs typeface="Angsana New"/>
            </a:endParaRPr>
          </a:p>
          <a:p>
            <a:pPr algn="r"/>
            <a:endParaRPr lang="en-US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7407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Nerve supply </a:t>
            </a:r>
            <a:endParaRPr lang="en-US" sz="5400" dirty="0"/>
          </a:p>
        </p:txBody>
      </p:sp>
      <p:pic>
        <p:nvPicPr>
          <p:cNvPr id="7" name="Picture 6" descr="Airway_200808_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1577151"/>
            <a:ext cx="7879830" cy="52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576" y="6273224"/>
            <a:ext cx="811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Guidelines from the Difficult Airway Society, the Association of </a:t>
            </a:r>
            <a:r>
              <a:rPr lang="en-US" sz="1600" dirty="0" err="1" smtClean="0"/>
              <a:t>Anaesthetist</a:t>
            </a:r>
            <a:r>
              <a:rPr lang="en-US" sz="1600" dirty="0" smtClean="0"/>
              <a:t> the Intensive care</a:t>
            </a:r>
          </a:p>
          <a:p>
            <a:r>
              <a:rPr lang="en-US" sz="1600" dirty="0" smtClean="0"/>
              <a:t>Society, the Faculty of Intensive Care Medicine and the Royal College of </a:t>
            </a:r>
            <a:r>
              <a:rPr lang="en-US" sz="1600" dirty="0" err="1" smtClean="0"/>
              <a:t>Anaesthetists</a:t>
            </a:r>
            <a:r>
              <a:rPr lang="en-US" sz="1600" dirty="0" smtClean="0"/>
              <a:t> 2020</a:t>
            </a:r>
            <a:endParaRPr lang="en-US" sz="1600" dirty="0"/>
          </a:p>
        </p:txBody>
      </p:sp>
      <p:pic>
        <p:nvPicPr>
          <p:cNvPr id="3" name="Picture 2" descr="Airway_200818_00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606"/>
            <a:ext cx="9144000" cy="53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960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576" y="6273224"/>
            <a:ext cx="811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Guidelines from the Difficult Airway Society, the Association of </a:t>
            </a:r>
            <a:r>
              <a:rPr lang="en-US" sz="1600" dirty="0" err="1" smtClean="0"/>
              <a:t>Anaesthetist</a:t>
            </a:r>
            <a:r>
              <a:rPr lang="en-US" sz="1600" dirty="0" smtClean="0"/>
              <a:t> the Intensive care</a:t>
            </a:r>
          </a:p>
          <a:p>
            <a:r>
              <a:rPr lang="en-US" sz="1600" dirty="0" smtClean="0"/>
              <a:t>Society, the Faculty of Intensive Care Medicine and the Royal College of </a:t>
            </a:r>
            <a:r>
              <a:rPr lang="en-US" sz="1600" dirty="0" err="1" smtClean="0"/>
              <a:t>Anaesthetists</a:t>
            </a:r>
            <a:r>
              <a:rPr lang="en-US" sz="1600" dirty="0" smtClean="0"/>
              <a:t> 2020</a:t>
            </a:r>
            <a:endParaRPr lang="en-US" sz="1600" dirty="0"/>
          </a:p>
        </p:txBody>
      </p:sp>
      <p:pic>
        <p:nvPicPr>
          <p:cNvPr id="3" name="Picture 2" descr="Airway_200818_0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32"/>
            <a:ext cx="9144000" cy="62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960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576" y="6273224"/>
            <a:ext cx="811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Guidelines from the Difficult Airway Society, the Association of </a:t>
            </a:r>
            <a:r>
              <a:rPr lang="en-US" sz="1600" dirty="0" err="1" smtClean="0"/>
              <a:t>Anaesthetist</a:t>
            </a:r>
            <a:r>
              <a:rPr lang="en-US" sz="1600" dirty="0" smtClean="0"/>
              <a:t> the Intensive care</a:t>
            </a:r>
          </a:p>
          <a:p>
            <a:r>
              <a:rPr lang="en-US" sz="1600" dirty="0" smtClean="0"/>
              <a:t>Society, the Faculty of Intensive Care Medicine and the Royal College of </a:t>
            </a:r>
            <a:r>
              <a:rPr lang="en-US" sz="1600" dirty="0" err="1" smtClean="0"/>
              <a:t>Anaesthetists</a:t>
            </a:r>
            <a:r>
              <a:rPr lang="en-US" sz="1600" dirty="0" smtClean="0"/>
              <a:t> 2020</a:t>
            </a:r>
            <a:endParaRPr lang="en-US" sz="1600" dirty="0"/>
          </a:p>
        </p:txBody>
      </p:sp>
      <p:pic>
        <p:nvPicPr>
          <p:cNvPr id="4" name="Picture 3" descr="Airway_200818_00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73"/>
            <a:ext cx="9144000" cy="54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960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Take home </a:t>
            </a:r>
            <a:r>
              <a:rPr lang="en-US" sz="5400" dirty="0" err="1" smtClean="0"/>
              <a:t>massege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No single screening test for adequate preoperative airway assessment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Always have back-up plans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Maintenance of oxygenation is the priority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Do not delay in progression to </a:t>
            </a:r>
            <a:r>
              <a:rPr lang="en-US" sz="2400" dirty="0" err="1" smtClean="0"/>
              <a:t>cricothyroidotomy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73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Innervation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Superior Laryngeal Nerve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200" dirty="0" smtClean="0"/>
              <a:t> Internal branch : sensory from tongue to vocal cord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External branch : Motor 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cricothyroid</a:t>
            </a:r>
            <a:r>
              <a:rPr lang="en-US" sz="2200" b="1" i="1" dirty="0" smtClean="0">
                <a:solidFill>
                  <a:srgbClr val="FF0000"/>
                </a:solidFill>
              </a:rPr>
              <a:t> muscle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 smtClean="0"/>
              <a:t>Recurrent Laryngeal Nerve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26106" y="2971802"/>
            <a:ext cx="3417794" cy="27518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Sensory below vocal cord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Intrinsic muscle </a:t>
            </a:r>
            <a:r>
              <a:rPr lang="en-US" sz="2200" b="1" i="1" dirty="0" smtClean="0">
                <a:solidFill>
                  <a:srgbClr val="FF0000"/>
                </a:solidFill>
              </a:rPr>
              <a:t>except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cricothyroid</a:t>
            </a:r>
            <a:r>
              <a:rPr lang="en-US" sz="2200" b="1" i="1" dirty="0" smtClean="0">
                <a:solidFill>
                  <a:srgbClr val="FF0000"/>
                </a:solidFill>
              </a:rPr>
              <a:t> muscle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2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way_200808_0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2" y="256432"/>
            <a:ext cx="7567328" cy="62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6" y="0"/>
            <a:ext cx="8438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0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630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9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9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7" y="0"/>
            <a:ext cx="712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3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Evaluation of airway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History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Physical examination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Screening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85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History of the patient’s airway experience</a:t>
            </a:r>
          </a:p>
          <a:p>
            <a:r>
              <a:rPr lang="en-US" sz="2400" dirty="0" smtClean="0"/>
              <a:t>Review of previous anesthetic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99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way_200808_0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650672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Clinical 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28135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Airway anatomy and function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Evaluation of airway 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Clinical management of the airway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Difficult airway management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Take home massage</a:t>
            </a:r>
          </a:p>
        </p:txBody>
      </p:sp>
    </p:spTree>
    <p:extLst>
      <p:ext uri="{BB962C8B-B14F-4D97-AF65-F5344CB8AC3E}">
        <p14:creationId xmlns:p14="http://schemas.microsoft.com/office/powerpoint/2010/main" val="334047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531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Clinical 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pic>
        <p:nvPicPr>
          <p:cNvPr id="2" name="Picture 1" descr="Airway_200818_00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1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889" y="197556"/>
            <a:ext cx="2314222" cy="4092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531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pic>
        <p:nvPicPr>
          <p:cNvPr id="2" name="Picture 1" descr="Airway_200818_0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223"/>
            <a:ext cx="9144000" cy="2779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444" y="1890889"/>
            <a:ext cx="5940778" cy="57855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531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pic>
        <p:nvPicPr>
          <p:cNvPr id="2" name="Picture 1" descr="Airway_200818_0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180"/>
            <a:ext cx="9144000" cy="4402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22" y="1199444"/>
            <a:ext cx="4811889" cy="5644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531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pic>
        <p:nvPicPr>
          <p:cNvPr id="2" name="Picture 1" descr="Airway_200818_0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222"/>
            <a:ext cx="9144000" cy="3979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667" y="1326445"/>
            <a:ext cx="8706555" cy="5221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531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pic>
        <p:nvPicPr>
          <p:cNvPr id="2" name="Picture 1" descr="Airway_200818_0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111"/>
            <a:ext cx="9144000" cy="2885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22" y="1820333"/>
            <a:ext cx="3344334" cy="53622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531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pic>
        <p:nvPicPr>
          <p:cNvPr id="2" name="Picture 1" descr="Airway_200818_0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806"/>
            <a:ext cx="9144000" cy="5158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34" y="917222"/>
            <a:ext cx="7662334" cy="5503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531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pic>
        <p:nvPicPr>
          <p:cNvPr id="2" name="Picture 1" descr="Airway_200818_0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9144000" cy="2984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22" y="1834444"/>
            <a:ext cx="4727222" cy="66322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5_0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65063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/>
              <a:t>Miller’s </a:t>
            </a:r>
            <a:r>
              <a:rPr lang="en-US" sz="1600" dirty="0"/>
              <a:t>Anesthesia 9</a:t>
            </a:r>
            <a:r>
              <a:rPr lang="en-US" sz="1600" baseline="30000" dirty="0"/>
              <a:t>th </a:t>
            </a:r>
            <a:r>
              <a:rPr lang="en-US" sz="1600" dirty="0" smtClean="0"/>
              <a:t>Edition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5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8_0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911" y="1807228"/>
            <a:ext cx="8927231" cy="1563008"/>
          </a:xfrm>
          <a:prstGeom prst="rect">
            <a:avLst/>
          </a:prstGeom>
          <a:solidFill>
            <a:srgbClr val="C0504D">
              <a:alpha val="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651944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02850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4"/>
            <a:ext cx="9144000" cy="68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Airway anatomy 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Upper airway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 Nasal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 Oral cavities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 Pharynx 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 Larynx</a:t>
            </a:r>
          </a:p>
          <a:p>
            <a:pPr lvl="1">
              <a:lnSpc>
                <a:spcPct val="130000"/>
              </a:lnSpc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Lower airway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 Trachea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 Tracheobronchial 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5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2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03" y="0"/>
            <a:ext cx="4714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8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62" y="2063045"/>
            <a:ext cx="4857749" cy="45939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Goldenhar</a:t>
            </a:r>
            <a:r>
              <a:rPr lang="en-US" sz="5400" dirty="0" smtClean="0"/>
              <a:t> syndrome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42955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6_0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1" y="0"/>
            <a:ext cx="8340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6_0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Klippel-Feil</a:t>
            </a:r>
            <a:r>
              <a:rPr lang="en-US" dirty="0" smtClean="0"/>
              <a:t>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8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Physical examination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Evaluation 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Difficult Ventilation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Difficult Intubation</a:t>
            </a:r>
          </a:p>
        </p:txBody>
      </p:sp>
    </p:spTree>
    <p:extLst>
      <p:ext uri="{BB962C8B-B14F-4D97-AF65-F5344CB8AC3E}">
        <p14:creationId xmlns:p14="http://schemas.microsoft.com/office/powerpoint/2010/main" val="341872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ventilation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 smtClean="0"/>
              <a:t>M : Mask seal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/>
              <a:t>O : Obesity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/>
              <a:t>A : Age 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/>
              <a:t>N : No teeth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/>
              <a:t>S : Snore or Stiff</a:t>
            </a:r>
          </a:p>
        </p:txBody>
      </p:sp>
      <p:pic>
        <p:nvPicPr>
          <p:cNvPr id="3" name="Picture 2" descr="Airway_200808_0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2096"/>
            <a:ext cx="4856412" cy="6104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0788" y="6519446"/>
            <a:ext cx="443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Clinical anesthesia</a:t>
            </a:r>
            <a:r>
              <a:rPr lang="th-TH" sz="1600" dirty="0" smtClean="0"/>
              <a:t>/</a:t>
            </a:r>
            <a:r>
              <a:rPr lang="en-US" sz="1600" dirty="0" smtClean="0"/>
              <a:t>edited by Paul G. </a:t>
            </a:r>
            <a:r>
              <a:rPr lang="en-US" sz="1600" dirty="0" err="1" smtClean="0"/>
              <a:t>Barash</a:t>
            </a:r>
            <a:r>
              <a:rPr lang="en-US" sz="1600" dirty="0" smtClean="0"/>
              <a:t>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451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Intubation</a:t>
            </a:r>
            <a:endParaRPr lang="en-US" sz="5400" dirty="0"/>
          </a:p>
        </p:txBody>
      </p:sp>
      <p:pic>
        <p:nvPicPr>
          <p:cNvPr id="3" name="Picture 2" descr="Airway_200808_0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82"/>
            <a:ext cx="9144000" cy="46044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3125" y="6519446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405447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Intubation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73650"/>
            <a:ext cx="6949440" cy="4577240"/>
          </a:xfrm>
        </p:spPr>
        <p:txBody>
          <a:bodyPr>
            <a:normAutofit/>
          </a:bodyPr>
          <a:lstStyle/>
          <a:p>
            <a:r>
              <a:rPr lang="en-US" dirty="0" smtClean="0"/>
              <a:t>L : Look external </a:t>
            </a:r>
          </a:p>
          <a:p>
            <a:r>
              <a:rPr lang="en-US" dirty="0" smtClean="0"/>
              <a:t>E : Evaluate 3-3-2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3: Inter-incisor distance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3: Hyoid mental distance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2: Thyroid to floor of mouth</a:t>
            </a:r>
          </a:p>
          <a:p>
            <a:r>
              <a:rPr lang="en-US" dirty="0" smtClean="0"/>
              <a:t>M : </a:t>
            </a:r>
            <a:r>
              <a:rPr lang="en-US" dirty="0" err="1" smtClean="0"/>
              <a:t>Mallampati</a:t>
            </a:r>
            <a:r>
              <a:rPr lang="en-US" dirty="0" smtClean="0"/>
              <a:t> score</a:t>
            </a:r>
          </a:p>
          <a:p>
            <a:r>
              <a:rPr lang="en-US" dirty="0" smtClean="0"/>
              <a:t>O : Obstruction</a:t>
            </a:r>
          </a:p>
          <a:p>
            <a:r>
              <a:rPr lang="en-US" dirty="0" smtClean="0"/>
              <a:t>N : Neck mobility</a:t>
            </a:r>
          </a:p>
        </p:txBody>
      </p:sp>
    </p:spTree>
    <p:extLst>
      <p:ext uri="{BB962C8B-B14F-4D97-AF65-F5344CB8AC3E}">
        <p14:creationId xmlns:p14="http://schemas.microsoft.com/office/powerpoint/2010/main" val="366276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way_200808_0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7"/>
            <a:ext cx="9144000" cy="68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rway_200808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68" y="0"/>
            <a:ext cx="6374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4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Neck circumference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Adam’s apple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Male &gt; 17 inches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Female &gt; 16 inches</a:t>
            </a:r>
          </a:p>
          <a:p>
            <a:pPr>
              <a:lnSpc>
                <a:spcPct val="130000"/>
              </a:lnSpc>
            </a:pPr>
            <a:endParaRPr lang="en-US" sz="2400" dirty="0"/>
          </a:p>
        </p:txBody>
      </p:sp>
      <p:pic>
        <p:nvPicPr>
          <p:cNvPr id="4" name="Picture 3" descr="Airway_200818_0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12" y="2187222"/>
            <a:ext cx="4554335" cy="32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Atlanto</a:t>
            </a:r>
            <a:r>
              <a:rPr lang="en-US" sz="4000" dirty="0" smtClean="0"/>
              <a:t> occipital joint extension</a:t>
            </a:r>
            <a:endParaRPr lang="en-US" sz="4000" dirty="0"/>
          </a:p>
        </p:txBody>
      </p:sp>
      <p:pic>
        <p:nvPicPr>
          <p:cNvPr id="3" name="Picture 2" descr="Airway_200809_0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3" y="1752600"/>
            <a:ext cx="7996678" cy="47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Screening test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err="1" smtClean="0"/>
              <a:t>Mallampati</a:t>
            </a:r>
            <a:r>
              <a:rPr lang="en-US" dirty="0" smtClean="0"/>
              <a:t> test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Thyromental</a:t>
            </a:r>
            <a:r>
              <a:rPr lang="en-US" dirty="0" smtClean="0"/>
              <a:t> distance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Sternomental</a:t>
            </a:r>
            <a:r>
              <a:rPr lang="en-US" dirty="0" smtClean="0"/>
              <a:t> distance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Mouth opening test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Upper lip bite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rway_200815_0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23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65189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Clinical </a:t>
            </a:r>
            <a:r>
              <a:rPr lang="en-US" sz="1600" dirty="0"/>
              <a:t>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25248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way_200808_0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4" y="1647866"/>
            <a:ext cx="6847604" cy="52101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Mallampati</a:t>
            </a:r>
            <a:r>
              <a:rPr lang="en-US" sz="5400" dirty="0" smtClean="0"/>
              <a:t> test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6463125" y="6519446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16433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5400" dirty="0" err="1"/>
              <a:t>Thyromental</a:t>
            </a:r>
            <a:r>
              <a:rPr lang="en-US" sz="5400" dirty="0"/>
              <a:t> distance</a:t>
            </a:r>
          </a:p>
        </p:txBody>
      </p:sp>
      <p:pic>
        <p:nvPicPr>
          <p:cNvPr id="2" name="Picture 1" descr="Airway_200808_0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7124"/>
            <a:ext cx="9144000" cy="4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Sternomental</a:t>
            </a:r>
            <a:r>
              <a:rPr lang="en-US" sz="5400" dirty="0"/>
              <a:t> </a:t>
            </a:r>
            <a:r>
              <a:rPr lang="en-US" sz="5400" dirty="0" smtClean="0"/>
              <a:t>distance</a:t>
            </a:r>
            <a:endParaRPr lang="en-US" sz="5400" dirty="0"/>
          </a:p>
        </p:txBody>
      </p:sp>
      <p:pic>
        <p:nvPicPr>
          <p:cNvPr id="4" name="Picture 3" descr="Airway_200808_0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8" y="1636346"/>
            <a:ext cx="6035227" cy="52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Mouth opening </a:t>
            </a:r>
            <a:r>
              <a:rPr lang="en-US" sz="5400" dirty="0" smtClean="0"/>
              <a:t>test</a:t>
            </a:r>
            <a:endParaRPr lang="en-US" sz="5400" dirty="0"/>
          </a:p>
        </p:txBody>
      </p:sp>
      <p:pic>
        <p:nvPicPr>
          <p:cNvPr id="2" name="Picture 1" descr="Airway_200808_0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79" y="1974536"/>
            <a:ext cx="5674349" cy="44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Upper lip bite </a:t>
            </a:r>
            <a:r>
              <a:rPr lang="en-US" sz="5400" dirty="0" smtClean="0"/>
              <a:t>test</a:t>
            </a:r>
            <a:endParaRPr lang="en-US" sz="5400" dirty="0"/>
          </a:p>
        </p:txBody>
      </p:sp>
      <p:pic>
        <p:nvPicPr>
          <p:cNvPr id="2" name="Picture 1" descr="Airway_200808_0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01" y="1597004"/>
            <a:ext cx="4839089" cy="52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Airway associated with difficult airway</a:t>
            </a:r>
            <a:endParaRPr lang="en-US" sz="4400" dirty="0"/>
          </a:p>
        </p:txBody>
      </p:sp>
      <p:pic>
        <p:nvPicPr>
          <p:cNvPr id="4" name="Content Placeholder 3" descr="Airway_200808_00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b="1594"/>
          <a:stretch>
            <a:fillRect/>
          </a:stretch>
        </p:blipFill>
        <p:spPr>
          <a:xfrm>
            <a:off x="414670" y="2084295"/>
            <a:ext cx="8198104" cy="4293641"/>
          </a:xfrm>
        </p:spPr>
      </p:pic>
      <p:sp>
        <p:nvSpPr>
          <p:cNvPr id="3" name="Rectangle 2"/>
          <p:cNvSpPr/>
          <p:nvPr/>
        </p:nvSpPr>
        <p:spPr>
          <a:xfrm>
            <a:off x="6463125" y="6564499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4396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Oral cavity</a:t>
            </a:r>
            <a:endParaRPr lang="en-US" sz="5400" dirty="0"/>
          </a:p>
        </p:txBody>
      </p:sp>
      <p:pic>
        <p:nvPicPr>
          <p:cNvPr id="3" name="Picture 2" descr="Airway_200808_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5" y="1584522"/>
            <a:ext cx="6868779" cy="4906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3125" y="6473124"/>
            <a:ext cx="268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Miller’s Anesthesia 9</a:t>
            </a:r>
            <a:r>
              <a:rPr lang="en-US" sz="1600" baseline="30000" dirty="0" smtClean="0"/>
              <a:t>th </a:t>
            </a:r>
            <a:r>
              <a:rPr lang="en-US" sz="1600" dirty="0" smtClean="0"/>
              <a:t>Edition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7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</a:t>
            </a:r>
            <a:r>
              <a:rPr lang="en-US" sz="5400" dirty="0" smtClean="0"/>
              <a:t>pen airway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200" dirty="0" smtClean="0"/>
              <a:t> Head tilt </a:t>
            </a:r>
            <a:r>
              <a:rPr lang="mr-IN" sz="2200" dirty="0" smtClean="0"/>
              <a:t>–</a:t>
            </a:r>
            <a:r>
              <a:rPr lang="en-US" sz="2200" dirty="0" smtClean="0"/>
              <a:t> chin lift</a:t>
            </a:r>
          </a:p>
          <a:p>
            <a:pPr>
              <a:lnSpc>
                <a:spcPct val="130000"/>
              </a:lnSpc>
            </a:pPr>
            <a:r>
              <a:rPr lang="en-US" sz="2200" dirty="0" smtClean="0"/>
              <a:t> Jaw thrust</a:t>
            </a:r>
          </a:p>
          <a:p>
            <a:pPr>
              <a:lnSpc>
                <a:spcPct val="130000"/>
              </a:lnSpc>
            </a:pPr>
            <a:r>
              <a:rPr lang="en-US" sz="2200" dirty="0" smtClean="0"/>
              <a:t> </a:t>
            </a:r>
            <a:r>
              <a:rPr lang="en-US" sz="2200" dirty="0" err="1" smtClean="0"/>
              <a:t>Tripple</a:t>
            </a:r>
            <a:r>
              <a:rPr lang="en-US" sz="2200" dirty="0" smtClean="0"/>
              <a:t> airway maneuver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200" dirty="0" smtClean="0"/>
              <a:t> Oral airway</a:t>
            </a:r>
          </a:p>
          <a:p>
            <a:pPr>
              <a:lnSpc>
                <a:spcPct val="130000"/>
              </a:lnSpc>
            </a:pPr>
            <a:r>
              <a:rPr lang="en-US" sz="2200" dirty="0" smtClean="0"/>
              <a:t> Nasal airway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806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irway_200808_0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68" y="364672"/>
            <a:ext cx="6148388" cy="3061946"/>
          </a:xfrm>
          <a:prstGeom prst="rect">
            <a:avLst/>
          </a:prstGeom>
        </p:spPr>
      </p:pic>
      <p:pic>
        <p:nvPicPr>
          <p:cNvPr id="12" name="Picture 11" descr="Airway_200808_00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12" y="3885625"/>
            <a:ext cx="3003802" cy="2557404"/>
          </a:xfrm>
          <a:prstGeom prst="rect">
            <a:avLst/>
          </a:prstGeom>
        </p:spPr>
      </p:pic>
      <p:pic>
        <p:nvPicPr>
          <p:cNvPr id="13" name="Picture 12" descr="Airway_200808_0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38" y="3885625"/>
            <a:ext cx="2974134" cy="25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3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" y="0"/>
            <a:ext cx="899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56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Sniffing Position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irway_200808_0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4" y="1694568"/>
            <a:ext cx="6637508" cy="5163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3125" y="6519446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4261879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Ramp Position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irway_200808_0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07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Preoxygenation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Process of replacing nitrogen in the lung with oxygen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100% oxygen for </a:t>
            </a:r>
            <a:r>
              <a:rPr lang="en-US" dirty="0" err="1" smtClean="0"/>
              <a:t>denitrogenation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Flow rate high enough to prevent rebreathing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End tidal concentration of oxygen &gt;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51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Preoxygenation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Method</a:t>
            </a:r>
          </a:p>
          <a:p>
            <a:pPr lvl="1">
              <a:lnSpc>
                <a:spcPct val="130000"/>
              </a:lnSpc>
              <a:buFont typeface="+mj-lt"/>
              <a:buAutoNum type="arabicPeriod"/>
            </a:pPr>
            <a:r>
              <a:rPr lang="en-US" sz="2200" dirty="0" smtClean="0"/>
              <a:t>Tidal volume  : ventilation via face mask 3 minutes for exchange of 95% gas in lung</a:t>
            </a:r>
          </a:p>
          <a:p>
            <a:pPr lvl="1">
              <a:lnSpc>
                <a:spcPct val="130000"/>
              </a:lnSpc>
              <a:buFont typeface="+mj-lt"/>
              <a:buAutoNum type="arabicPeriod"/>
            </a:pPr>
            <a:r>
              <a:rPr lang="en-US" sz="2200" dirty="0" smtClean="0"/>
              <a:t>Vital capacity : achieve adequate </a:t>
            </a:r>
            <a:r>
              <a:rPr lang="en-US" sz="2200" dirty="0" err="1" smtClean="0"/>
              <a:t>preoxygenation</a:t>
            </a:r>
            <a:r>
              <a:rPr lang="en-US" sz="2200" dirty="0" smtClean="0"/>
              <a:t> more </a:t>
            </a:r>
            <a:r>
              <a:rPr lang="en-US" sz="2200" dirty="0" err="1" smtClean="0"/>
              <a:t>radpidly</a:t>
            </a:r>
            <a:r>
              <a:rPr lang="en-US" sz="2200" dirty="0" smtClean="0"/>
              <a:t> [four breaths over 30 seconds , eight breaths over 60 seconds]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0907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way_200816_00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0" y="0"/>
            <a:ext cx="8477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406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6_0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1" y="0"/>
            <a:ext cx="8804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0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Preoxygenation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Inhalational induction</a:t>
            </a:r>
          </a:p>
          <a:p>
            <a:pPr>
              <a:lnSpc>
                <a:spcPct val="130000"/>
              </a:lnSpc>
            </a:pPr>
            <a:r>
              <a:rPr lang="en-US" dirty="0"/>
              <a:t>Two key elements</a:t>
            </a:r>
          </a:p>
          <a:p>
            <a:pPr lvl="1">
              <a:lnSpc>
                <a:spcPct val="130000"/>
              </a:lnSpc>
              <a:buFont typeface="+mj-lt"/>
              <a:buAutoNum type="arabicPeriod"/>
            </a:pPr>
            <a:r>
              <a:rPr lang="en-US" sz="2200" dirty="0"/>
              <a:t> maintenance of seal between the face mask and the       patient’s face</a:t>
            </a:r>
          </a:p>
          <a:p>
            <a:pPr lvl="1">
              <a:lnSpc>
                <a:spcPct val="130000"/>
              </a:lnSpc>
              <a:buFont typeface="+mj-lt"/>
              <a:buAutoNum type="arabicPeriod"/>
            </a:pPr>
            <a:r>
              <a:rPr lang="en-US" sz="2200" dirty="0"/>
              <a:t> an unobstructed upper </a:t>
            </a:r>
            <a:r>
              <a:rPr lang="en-US" sz="2200" dirty="0" smtClean="0"/>
              <a:t>airway 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 smtClean="0"/>
          </a:p>
          <a:p>
            <a:pPr marL="0" indent="0">
              <a:lnSpc>
                <a:spcPct val="13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32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8_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13" y="1752602"/>
            <a:ext cx="4662256" cy="50680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Pharynx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6463125" y="6540077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21062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Relative contraindicate</a:t>
            </a:r>
          </a:p>
          <a:p>
            <a:pPr lvl="1">
              <a:lnSpc>
                <a:spcPct val="130000"/>
              </a:lnSpc>
            </a:pPr>
            <a:r>
              <a:rPr lang="en-US" sz="2200" dirty="0"/>
              <a:t>Risk regurgitation</a:t>
            </a:r>
          </a:p>
          <a:p>
            <a:pPr lvl="1">
              <a:lnSpc>
                <a:spcPct val="130000"/>
              </a:lnSpc>
            </a:pPr>
            <a:r>
              <a:rPr lang="en-US" sz="2200" dirty="0"/>
              <a:t>Severe facial trauma</a:t>
            </a:r>
          </a:p>
          <a:p>
            <a:pPr lvl="1">
              <a:lnSpc>
                <a:spcPct val="130000"/>
              </a:lnSpc>
            </a:pPr>
            <a:r>
              <a:rPr lang="en-US" sz="2200" dirty="0"/>
              <a:t>Unstable cervical spine</a:t>
            </a:r>
          </a:p>
        </p:txBody>
      </p:sp>
    </p:spTree>
    <p:extLst>
      <p:ext uri="{BB962C8B-B14F-4D97-AF65-F5344CB8AC3E}">
        <p14:creationId xmlns:p14="http://schemas.microsoft.com/office/powerpoint/2010/main" val="86115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way_200809_0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"/>
            <a:ext cx="4413261" cy="3811173"/>
          </a:xfrm>
          <a:prstGeom prst="rect">
            <a:avLst/>
          </a:prstGeom>
        </p:spPr>
      </p:pic>
      <p:pic>
        <p:nvPicPr>
          <p:cNvPr id="6" name="Picture 5" descr="Airway_200809_00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14" y="2340"/>
            <a:ext cx="4260226" cy="3789245"/>
          </a:xfrm>
          <a:prstGeom prst="rect">
            <a:avLst/>
          </a:prstGeom>
        </p:spPr>
      </p:pic>
      <p:pic>
        <p:nvPicPr>
          <p:cNvPr id="7" name="Picture 6" descr="Airway_200809_00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585"/>
            <a:ext cx="4413261" cy="30634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3774" y="6334780"/>
            <a:ext cx="4272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Face mask ventilation : a comparison of three techniques</a:t>
            </a:r>
          </a:p>
          <a:p>
            <a:r>
              <a:rPr lang="en-US" sz="1400" dirty="0" smtClean="0"/>
              <a:t>Danielle Hart et al. J </a:t>
            </a:r>
            <a:r>
              <a:rPr lang="en-US" sz="1400" dirty="0" err="1" smtClean="0"/>
              <a:t>Emerg</a:t>
            </a:r>
            <a:r>
              <a:rPr lang="en-US" sz="1400" dirty="0" smtClean="0"/>
              <a:t> Med. 2013 May.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489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way_200809_0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43" y="284698"/>
            <a:ext cx="4570257" cy="6233780"/>
          </a:xfrm>
          <a:prstGeom prst="rect">
            <a:avLst/>
          </a:prstGeom>
        </p:spPr>
      </p:pic>
      <p:pic>
        <p:nvPicPr>
          <p:cNvPr id="4" name="Picture 3" descr="Airway_200809_00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98"/>
            <a:ext cx="4573743" cy="6233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3125" y="6518478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19108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Effective of mask ventilation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Chest rise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Exhaled tidal volume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Pulse </a:t>
            </a:r>
            <a:r>
              <a:rPr lang="en-US" dirty="0" err="1" smtClean="0"/>
              <a:t>oximetry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Capnography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44168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Indication [</a:t>
            </a:r>
            <a:r>
              <a:rPr lang="en-US" b="1" i="1" dirty="0" smtClean="0">
                <a:solidFill>
                  <a:srgbClr val="FF0000"/>
                </a:solidFill>
              </a:rPr>
              <a:t>SOAP</a:t>
            </a:r>
            <a:r>
              <a:rPr lang="en-US" dirty="0" smtClean="0"/>
              <a:t>]</a:t>
            </a:r>
          </a:p>
          <a:p>
            <a:pPr lvl="1">
              <a:lnSpc>
                <a:spcPct val="1200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uction secretion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Prevent airway </a:t>
            </a:r>
            <a:r>
              <a:rPr lang="en-US" sz="2000" b="1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bstructive </a:t>
            </a:r>
          </a:p>
          <a:p>
            <a:pPr lvl="1">
              <a:lnSpc>
                <a:spcPct val="1200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spiration</a:t>
            </a:r>
          </a:p>
          <a:p>
            <a:pPr lvl="1">
              <a:lnSpc>
                <a:spcPct val="1200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ositive pressure ventilation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Difficult mask ventilation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Surgical require NMBDs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Prolonged procedure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 </a:t>
            </a:r>
            <a:r>
              <a:rPr lang="en-US" dirty="0" smtClean="0"/>
              <a:t>Cautious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Maxillofacial injury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Full stomach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Airway obstruction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Coagulopathy [nasal]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Skull base fracture [nasal]</a:t>
            </a:r>
          </a:p>
        </p:txBody>
      </p:sp>
    </p:spTree>
    <p:extLst>
      <p:ext uri="{BB962C8B-B14F-4D97-AF65-F5344CB8AC3E}">
        <p14:creationId xmlns:p14="http://schemas.microsoft.com/office/powerpoint/2010/main" val="116421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Laryngoscope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Macintosh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Curve blade</a:t>
            </a:r>
          </a:p>
          <a:p>
            <a:r>
              <a:rPr lang="en-US" dirty="0" smtClean="0"/>
              <a:t>Less trauma to teeth</a:t>
            </a:r>
          </a:p>
          <a:p>
            <a:r>
              <a:rPr lang="en-US" dirty="0"/>
              <a:t>A</a:t>
            </a:r>
            <a:r>
              <a:rPr lang="en-US" dirty="0" smtClean="0"/>
              <a:t>dult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Miller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Straight blade</a:t>
            </a:r>
          </a:p>
          <a:p>
            <a:r>
              <a:rPr lang="en-US" dirty="0" smtClean="0"/>
              <a:t>Short </a:t>
            </a:r>
            <a:r>
              <a:rPr lang="en-US" dirty="0" err="1" smtClean="0"/>
              <a:t>thyromental</a:t>
            </a:r>
            <a:r>
              <a:rPr lang="en-US" dirty="0" smtClean="0"/>
              <a:t> distance</a:t>
            </a:r>
          </a:p>
          <a:p>
            <a:r>
              <a:rPr lang="en-US" dirty="0" smtClean="0"/>
              <a:t>Prominent incisors</a:t>
            </a:r>
          </a:p>
          <a:p>
            <a:r>
              <a:rPr lang="en-US" dirty="0" smtClean="0"/>
              <a:t>Floppy epiglottis </a:t>
            </a:r>
          </a:p>
          <a:p>
            <a:r>
              <a:rPr lang="en-US" dirty="0"/>
              <a:t>C</a:t>
            </a:r>
            <a:r>
              <a:rPr lang="en-US" dirty="0" smtClean="0"/>
              <a:t>hildren</a:t>
            </a:r>
          </a:p>
          <a:p>
            <a:endParaRPr lang="en-US" dirty="0"/>
          </a:p>
        </p:txBody>
      </p:sp>
      <p:pic>
        <p:nvPicPr>
          <p:cNvPr id="11" name="Picture 10" descr="Airway_200809_0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1" y="4552090"/>
            <a:ext cx="2735469" cy="20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543800" cy="1371600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pic>
        <p:nvPicPr>
          <p:cNvPr id="6" name="Picture 5" descr="Airway_200809_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2" y="0"/>
            <a:ext cx="8876815" cy="66576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655434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Clinical 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55138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Aspiration prophylaxis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6"/>
            <a:ext cx="6949440" cy="38988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Decrease gastric volume and acidity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NG tube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N</a:t>
            </a:r>
            <a:r>
              <a:rPr lang="en-US" sz="2400" dirty="0" smtClean="0"/>
              <a:t>on particular antacid [sodium citrate]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receptor antagonist [</a:t>
            </a:r>
            <a:r>
              <a:rPr lang="en-US" sz="2400" dirty="0" err="1" smtClean="0"/>
              <a:t>ranithidine</a:t>
            </a:r>
            <a:r>
              <a:rPr lang="en-US" sz="2400" dirty="0" smtClean="0"/>
              <a:t>]</a:t>
            </a:r>
            <a:endParaRPr lang="en-US" sz="2400" baseline="-25000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Increase gastric emptying time </a:t>
            </a:r>
          </a:p>
          <a:p>
            <a:pPr lvl="1">
              <a:lnSpc>
                <a:spcPct val="120000"/>
              </a:lnSpc>
            </a:pPr>
            <a:r>
              <a:rPr lang="en-US" sz="2400" dirty="0" err="1" smtClean="0"/>
              <a:t>Prokinetic</a:t>
            </a:r>
            <a:r>
              <a:rPr lang="en-US" sz="2400" dirty="0" smtClean="0"/>
              <a:t> </a:t>
            </a:r>
            <a:r>
              <a:rPr lang="en-US" sz="2400" dirty="0" err="1" smtClean="0"/>
              <a:t>drud</a:t>
            </a:r>
            <a:r>
              <a:rPr lang="en-US" sz="2400" dirty="0" smtClean="0"/>
              <a:t> [metoclopramide]</a:t>
            </a:r>
          </a:p>
          <a:p>
            <a:pPr lvl="2">
              <a:lnSpc>
                <a:spcPct val="120000"/>
              </a:lnSpc>
            </a:pPr>
            <a:endParaRPr lang="en-US" sz="2200" dirty="0" smtClean="0"/>
          </a:p>
          <a:p>
            <a:pPr lvl="1"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18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Rapid-Sequence induction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Emergency intubation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Full stomach [ NPO time, pregnancy , hiatal hernia ,  ascites , gut </a:t>
            </a:r>
            <a:r>
              <a:rPr lang="en-US" sz="2400" dirty="0" err="1" smtClean="0"/>
              <a:t>obstuction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Cautious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Difficult airway [awake intubation]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60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ASA Difficult Airway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84296"/>
            <a:ext cx="7745211" cy="385102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Airway assessment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Choice of management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Awake intubation VS intubation after induction of GA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Noninvasive technique VS invasive technique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Video-assisted laryngoscopy VS initial approach intubation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Preservation VS ablation of spontaneous ventilation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619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Larynx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084296"/>
            <a:ext cx="6949440" cy="4265704"/>
          </a:xfrm>
        </p:spPr>
        <p:txBody>
          <a:bodyPr>
            <a:normAutofit/>
          </a:bodyPr>
          <a:lstStyle/>
          <a:p>
            <a:r>
              <a:rPr lang="en-US" sz="2400" dirty="0"/>
              <a:t>Protective mechanism </a:t>
            </a:r>
          </a:p>
          <a:p>
            <a:r>
              <a:rPr lang="en-US" sz="2400" dirty="0"/>
              <a:t>Phonation</a:t>
            </a:r>
          </a:p>
          <a:p>
            <a:r>
              <a:rPr lang="en-US" sz="2400" dirty="0" smtClean="0"/>
              <a:t>Location : C3-C6 vertebrae in adult 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  C2-C3 vertebrae in infant</a:t>
            </a: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Narrowest portion : Vocal cord in adult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dirty="0" smtClean="0"/>
              <a:t>  Cricoid </a:t>
            </a:r>
            <a:r>
              <a:rPr lang="en-US" sz="2400" dirty="0"/>
              <a:t>cartilage in children</a:t>
            </a:r>
          </a:p>
          <a:p>
            <a:r>
              <a:rPr lang="en-US" sz="2800" i="1" dirty="0" smtClean="0"/>
              <a:t>Cricoid cartilage complete ring :  &gt; 8 years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58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irway_200809_0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0"/>
            <a:ext cx="8901961" cy="66652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1" y="65079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/>
              <a:t>Miller’s </a:t>
            </a:r>
            <a:r>
              <a:rPr lang="en-US" sz="1600" dirty="0"/>
              <a:t>Anesthesia 9</a:t>
            </a:r>
            <a:r>
              <a:rPr lang="en-US" sz="1600" baseline="30000" dirty="0"/>
              <a:t>th </a:t>
            </a:r>
            <a:r>
              <a:rPr lang="en-US" sz="1600" dirty="0" smtClean="0"/>
              <a:t>Edition.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159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9_0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215"/>
            <a:ext cx="9144000" cy="5274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3125" y="6519446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59459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Awake intubation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6"/>
            <a:ext cx="6949440" cy="4605516"/>
          </a:xfrm>
        </p:spPr>
        <p:txBody>
          <a:bodyPr>
            <a:normAutofit/>
          </a:bodyPr>
          <a:lstStyle/>
          <a:p>
            <a:r>
              <a:rPr lang="en-US" dirty="0" smtClean="0"/>
              <a:t>Preserve pharyngeal muscle tone , patent upper airway</a:t>
            </a:r>
          </a:p>
          <a:p>
            <a:r>
              <a:rPr lang="en-US" dirty="0" smtClean="0"/>
              <a:t>Flexible scope intubation [most common use]</a:t>
            </a:r>
          </a:p>
          <a:p>
            <a:r>
              <a:rPr lang="en-US" dirty="0" smtClean="0"/>
              <a:t>Local anesthesia  [</a:t>
            </a:r>
            <a:r>
              <a:rPr lang="en-US" dirty="0" err="1" smtClean="0"/>
              <a:t>Lidocaine</a:t>
            </a:r>
            <a:r>
              <a:rPr lang="en-US" dirty="0" smtClean="0"/>
              <a:t>]</a:t>
            </a:r>
          </a:p>
          <a:p>
            <a:r>
              <a:rPr lang="en-US" dirty="0" smtClean="0"/>
              <a:t>Nerve block</a:t>
            </a:r>
          </a:p>
          <a:p>
            <a:pPr lvl="1"/>
            <a:r>
              <a:rPr lang="en-US" dirty="0" smtClean="0"/>
              <a:t>Glossopharyngeal nerve</a:t>
            </a:r>
          </a:p>
          <a:p>
            <a:pPr lvl="1"/>
            <a:r>
              <a:rPr lang="en-US" dirty="0" smtClean="0"/>
              <a:t>Superior laryngeal nerve</a:t>
            </a:r>
          </a:p>
          <a:p>
            <a:pPr lvl="1"/>
            <a:r>
              <a:rPr lang="en-US" dirty="0" err="1" smtClean="0"/>
              <a:t>Translaryngeal</a:t>
            </a:r>
            <a:r>
              <a:rPr lang="en-US" dirty="0" smtClean="0"/>
              <a:t> nerve</a:t>
            </a:r>
          </a:p>
          <a:p>
            <a:r>
              <a:rPr lang="en-US" dirty="0" smtClean="0"/>
              <a:t>Sedative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idocaine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use </a:t>
            </a:r>
          </a:p>
          <a:p>
            <a:r>
              <a:rPr lang="en-US" dirty="0" smtClean="0"/>
              <a:t>Rapid onset , high therapeutic index , availability</a:t>
            </a:r>
          </a:p>
          <a:p>
            <a:r>
              <a:rPr lang="en-US" dirty="0" err="1" smtClean="0"/>
              <a:t>Lidocaine</a:t>
            </a:r>
            <a:r>
              <a:rPr lang="en-US" dirty="0" smtClean="0"/>
              <a:t> 4% + epinephrine1% [3:1] nasal intubation</a:t>
            </a:r>
          </a:p>
          <a:p>
            <a:r>
              <a:rPr lang="en-US" dirty="0" smtClean="0"/>
              <a:t>Spraying for oral airway</a:t>
            </a:r>
          </a:p>
          <a:p>
            <a:r>
              <a:rPr lang="en-US" dirty="0" smtClean="0"/>
              <a:t>Focus on base of tongue  [gag reflex]</a:t>
            </a:r>
          </a:p>
          <a:p>
            <a:r>
              <a:rPr lang="en-US" sz="2400" i="1" dirty="0" smtClean="0"/>
              <a:t>Maximum dose without epinephrine is 5 mg</a:t>
            </a:r>
            <a:r>
              <a:rPr lang="th-TH" sz="2400" i="1" dirty="0" smtClean="0"/>
              <a:t>/</a:t>
            </a:r>
            <a:r>
              <a:rPr lang="en-US" sz="2400" i="1" dirty="0" smtClean="0"/>
              <a:t>kg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816823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way_200809_0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70"/>
            <a:ext cx="9144000" cy="60532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3125" y="6519446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87128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9_0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96"/>
            <a:ext cx="9144000" cy="6049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3125" y="6519446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96251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9_0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3125" y="6519447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89140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way_200815_0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239"/>
            <a:ext cx="9144000" cy="6926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4047" y="6519446"/>
            <a:ext cx="4729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British Journal of </a:t>
            </a:r>
            <a:r>
              <a:rPr lang="en-US" sz="1600" dirty="0" err="1"/>
              <a:t>Anaesthesia</a:t>
            </a:r>
            <a:r>
              <a:rPr lang="en-US" sz="1600" dirty="0"/>
              <a:t>, 115 [6]: 827-48 [2015]</a:t>
            </a:r>
          </a:p>
        </p:txBody>
      </p:sp>
    </p:spTree>
    <p:extLst>
      <p:ext uri="{BB962C8B-B14F-4D97-AF65-F5344CB8AC3E}">
        <p14:creationId xmlns:p14="http://schemas.microsoft.com/office/powerpoint/2010/main" val="338497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5_0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7863" y="6512255"/>
            <a:ext cx="467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British Journal of </a:t>
            </a:r>
            <a:r>
              <a:rPr lang="en-US" sz="1400" dirty="0" err="1"/>
              <a:t>Anaesthesia</a:t>
            </a:r>
            <a:r>
              <a:rPr lang="en-US" sz="1400" dirty="0"/>
              <a:t>, 115 [6]: 827-48 [2015]</a:t>
            </a:r>
          </a:p>
        </p:txBody>
      </p:sp>
    </p:spTree>
    <p:extLst>
      <p:ext uri="{BB962C8B-B14F-4D97-AF65-F5344CB8AC3E}">
        <p14:creationId xmlns:p14="http://schemas.microsoft.com/office/powerpoint/2010/main" val="238086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5_00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820"/>
            <a:ext cx="9144000" cy="35036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DAS guidelines 2015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10600" y="6487648"/>
            <a:ext cx="463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British Journal of </a:t>
            </a:r>
            <a:r>
              <a:rPr lang="en-US" sz="1600" dirty="0" err="1" smtClean="0"/>
              <a:t>Anaesthesia</a:t>
            </a:r>
            <a:r>
              <a:rPr lang="en-US" sz="1600" dirty="0" smtClean="0"/>
              <a:t>, 115 [6]: 827-48 [2015]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869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8_0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6" y="1636272"/>
            <a:ext cx="7098334" cy="52339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Larynx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4237688" y="1703757"/>
            <a:ext cx="781590" cy="305274"/>
          </a:xfrm>
          <a:prstGeom prst="rect">
            <a:avLst/>
          </a:prstGeom>
          <a:blipFill dpi="0" rotWithShape="1">
            <a:blip r:embed="rId3">
              <a:alphaModFix amt="0"/>
              <a:duotone>
                <a:schemeClr val="accent1">
                  <a:tint val="80000"/>
                  <a:satMod val="135000"/>
                </a:schemeClr>
                <a:schemeClr val="accent1">
                  <a:shade val="80000"/>
                  <a:satMod val="150000"/>
                </a:schemeClr>
              </a:duotone>
            </a:blip>
            <a:srcRect/>
            <a:tile tx="0" ty="0" sx="65000" sy="65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0443" y="5519542"/>
            <a:ext cx="1355571" cy="305274"/>
          </a:xfrm>
          <a:prstGeom prst="rect">
            <a:avLst/>
          </a:prstGeom>
          <a:blipFill dpi="0" rotWithShape="1">
            <a:blip r:embed="rId3">
              <a:alphaModFix amt="0"/>
              <a:duotone>
                <a:schemeClr val="accent1">
                  <a:tint val="80000"/>
                  <a:satMod val="135000"/>
                </a:schemeClr>
                <a:schemeClr val="accent1">
                  <a:shade val="80000"/>
                  <a:satMod val="150000"/>
                </a:schemeClr>
              </a:duotone>
            </a:blip>
            <a:srcRect/>
            <a:tile tx="0" ty="0" sx="65000" sy="65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50443" y="3229657"/>
            <a:ext cx="1355571" cy="213844"/>
          </a:xfrm>
          <a:prstGeom prst="rect">
            <a:avLst/>
          </a:prstGeom>
          <a:blipFill dpi="0" rotWithShape="1">
            <a:blip r:embed="rId3">
              <a:alphaModFix amt="0"/>
              <a:duotone>
                <a:schemeClr val="accent1">
                  <a:tint val="80000"/>
                  <a:satMod val="135000"/>
                </a:schemeClr>
                <a:schemeClr val="accent1">
                  <a:shade val="80000"/>
                  <a:satMod val="150000"/>
                </a:schemeClr>
              </a:duotone>
            </a:blip>
            <a:srcRect/>
            <a:tile tx="0" ty="0" sx="65000" sy="65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358397" y="4383747"/>
            <a:ext cx="195398" cy="170954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58397" y="4059918"/>
            <a:ext cx="195398" cy="170954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358397" y="3516292"/>
            <a:ext cx="195398" cy="170954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6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5_00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895"/>
            <a:ext cx="9144000" cy="29048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DAS guidelines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5224" y="6519446"/>
            <a:ext cx="462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British Journal of </a:t>
            </a:r>
            <a:r>
              <a:rPr lang="en-US" sz="1600" dirty="0" err="1"/>
              <a:t>Anaesthesia</a:t>
            </a:r>
            <a:r>
              <a:rPr lang="en-US" sz="1600" dirty="0"/>
              <a:t>, 115 [6]: 827-48 [2015]</a:t>
            </a:r>
          </a:p>
        </p:txBody>
      </p:sp>
    </p:spTree>
    <p:extLst>
      <p:ext uri="{BB962C8B-B14F-4D97-AF65-F5344CB8AC3E}">
        <p14:creationId xmlns:p14="http://schemas.microsoft.com/office/powerpoint/2010/main" val="404836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5_0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171"/>
            <a:ext cx="9144000" cy="29173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DAS guidelines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4340" y="6519446"/>
            <a:ext cx="4679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British Journal of </a:t>
            </a:r>
            <a:r>
              <a:rPr lang="en-US" sz="1600" dirty="0" err="1"/>
              <a:t>Anaesthesia</a:t>
            </a:r>
            <a:r>
              <a:rPr lang="en-US" sz="1600" dirty="0"/>
              <a:t>, 115 [6]: 827-48 [2015]</a:t>
            </a:r>
          </a:p>
        </p:txBody>
      </p:sp>
    </p:spTree>
    <p:extLst>
      <p:ext uri="{BB962C8B-B14F-4D97-AF65-F5344CB8AC3E}">
        <p14:creationId xmlns:p14="http://schemas.microsoft.com/office/powerpoint/2010/main" val="138723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5_0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045"/>
            <a:ext cx="9144000" cy="26155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DAS guidelines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1767" y="6519446"/>
            <a:ext cx="4692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British Journal of </a:t>
            </a:r>
            <a:r>
              <a:rPr lang="en-US" sz="1600" dirty="0" err="1"/>
              <a:t>Anaesthesia</a:t>
            </a:r>
            <a:r>
              <a:rPr lang="en-US" sz="1600" dirty="0"/>
              <a:t>, 115 [6]: 827-48 [2015]</a:t>
            </a:r>
          </a:p>
        </p:txBody>
      </p:sp>
    </p:spTree>
    <p:extLst>
      <p:ext uri="{BB962C8B-B14F-4D97-AF65-F5344CB8AC3E}">
        <p14:creationId xmlns:p14="http://schemas.microsoft.com/office/powerpoint/2010/main" val="29952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5_0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2" y="2012238"/>
            <a:ext cx="8194650" cy="4507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6914" y="6519297"/>
            <a:ext cx="4667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British Journal of </a:t>
            </a:r>
            <a:r>
              <a:rPr lang="en-US" sz="1600" dirty="0" err="1"/>
              <a:t>Anaesthesia</a:t>
            </a:r>
            <a:r>
              <a:rPr lang="en-US" sz="1600" dirty="0"/>
              <a:t>, 115 [6]: 827-48 [2015]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DAS guidelines 2015</a:t>
            </a:r>
          </a:p>
        </p:txBody>
      </p:sp>
    </p:spTree>
    <p:extLst>
      <p:ext uri="{BB962C8B-B14F-4D97-AF65-F5344CB8AC3E}">
        <p14:creationId xmlns:p14="http://schemas.microsoft.com/office/powerpoint/2010/main" val="413250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Supraglottic</a:t>
            </a:r>
            <a:r>
              <a:rPr lang="en-US" sz="4800" dirty="0" smtClean="0"/>
              <a:t> airway device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6"/>
            <a:ext cx="6949440" cy="4341444"/>
          </a:xfrm>
        </p:spPr>
        <p:txBody>
          <a:bodyPr/>
          <a:lstStyle/>
          <a:p>
            <a:r>
              <a:rPr lang="en-US" dirty="0" smtClean="0"/>
              <a:t>LMA classic</a:t>
            </a:r>
          </a:p>
          <a:p>
            <a:r>
              <a:rPr lang="en-US" dirty="0" smtClean="0"/>
              <a:t>LMA </a:t>
            </a:r>
            <a:r>
              <a:rPr lang="en-US" dirty="0" err="1" smtClean="0"/>
              <a:t>Proseal</a:t>
            </a:r>
            <a:endParaRPr lang="en-US" dirty="0"/>
          </a:p>
          <a:p>
            <a:r>
              <a:rPr lang="en-US" dirty="0"/>
              <a:t>LMA Supreme</a:t>
            </a:r>
          </a:p>
          <a:p>
            <a:r>
              <a:rPr lang="en-US" dirty="0" smtClean="0"/>
              <a:t>LMA </a:t>
            </a:r>
            <a:r>
              <a:rPr lang="en-US" dirty="0" err="1" smtClean="0"/>
              <a:t>Fastrach</a:t>
            </a:r>
            <a:endParaRPr lang="en-US" dirty="0" smtClean="0"/>
          </a:p>
          <a:p>
            <a:r>
              <a:rPr lang="en-US" dirty="0" smtClean="0"/>
              <a:t>I-Gel</a:t>
            </a:r>
          </a:p>
          <a:p>
            <a:r>
              <a:rPr lang="en-US" dirty="0" smtClean="0"/>
              <a:t>Air-Q</a:t>
            </a:r>
          </a:p>
          <a:p>
            <a:r>
              <a:rPr lang="en-US" dirty="0" smtClean="0"/>
              <a:t>Laryngeal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way_200809_0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94" y="1079037"/>
            <a:ext cx="4605006" cy="4949024"/>
          </a:xfrm>
          <a:prstGeom prst="rect">
            <a:avLst/>
          </a:prstGeom>
        </p:spPr>
      </p:pic>
      <p:pic>
        <p:nvPicPr>
          <p:cNvPr id="5" name="Picture 4" descr="Airway_200809_00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9037"/>
            <a:ext cx="4538995" cy="4949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3125" y="6519473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46513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9_00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44"/>
            <a:ext cx="9144000" cy="61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09_00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44"/>
            <a:ext cx="9144000" cy="61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Retrograde Intubation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Anticipated difficult intubation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To bypass existing tracheostomy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Trismus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Congenital anomalies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Trauma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Tumor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Failed  intubation</a:t>
            </a:r>
          </a:p>
        </p:txBody>
      </p:sp>
      <p:pic>
        <p:nvPicPr>
          <p:cNvPr id="8" name="Picture 7" descr="Airway_200809_0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5" y="1595627"/>
            <a:ext cx="2560390" cy="4923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3125" y="6519446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38419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Emergency Front of Neck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Transtraheal</a:t>
            </a:r>
            <a:r>
              <a:rPr lang="en-US" dirty="0" smtClean="0"/>
              <a:t> jet ventilation [TTJV]</a:t>
            </a:r>
          </a:p>
          <a:p>
            <a:r>
              <a:rPr lang="en-US" dirty="0" err="1" smtClean="0"/>
              <a:t>Cricothyrotomy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Tracheostomy [surgeon]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7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Larynx</a:t>
            </a:r>
            <a:endParaRPr lang="en-US" sz="5400" dirty="0"/>
          </a:p>
        </p:txBody>
      </p:sp>
      <p:pic>
        <p:nvPicPr>
          <p:cNvPr id="4" name="Picture 3" descr="Airway_200808_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41" y="1576896"/>
            <a:ext cx="5578235" cy="51223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3125" y="6503445"/>
            <a:ext cx="268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Miller’s Anesthesia 9</a:t>
            </a:r>
            <a:r>
              <a:rPr lang="en-US" sz="1600" baseline="30000" dirty="0"/>
              <a:t>th </a:t>
            </a:r>
            <a:r>
              <a:rPr lang="en-US" sz="1600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44375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Transtraheal</a:t>
            </a:r>
            <a:r>
              <a:rPr lang="en-US" sz="4800" dirty="0"/>
              <a:t> jet </a:t>
            </a:r>
            <a:r>
              <a:rPr lang="en-US" sz="4800" dirty="0" smtClean="0"/>
              <a:t>ventilation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 Emergent invasive technique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Provide adequate , temporary oxygenation and ventilation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Complication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</a:t>
            </a:r>
            <a:r>
              <a:rPr lang="en-US" dirty="0" smtClean="0"/>
              <a:t>arotrauma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 Should not perform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Cricoid cartilage injury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Complete upper airway obstruction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Coagulopathy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Obstructive pulmonary disease</a:t>
            </a:r>
          </a:p>
          <a:p>
            <a:pPr lvl="1"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940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Cricothyrotomy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4746" y="2084293"/>
            <a:ext cx="3549914" cy="36393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Emergency invasive pathway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Percutaneous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Surgical 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Contraindication </a:t>
            </a:r>
          </a:p>
          <a:p>
            <a:pPr lvl="1">
              <a:lnSpc>
                <a:spcPct val="120000"/>
              </a:lnSpc>
            </a:pPr>
            <a:r>
              <a:rPr lang="en-US" sz="2200" dirty="0" err="1"/>
              <a:t>C</a:t>
            </a:r>
            <a:r>
              <a:rPr lang="en-US" sz="2200" dirty="0" err="1" smtClean="0"/>
              <a:t>hlidren</a:t>
            </a:r>
            <a:r>
              <a:rPr lang="en-US" sz="2200" dirty="0" smtClean="0"/>
              <a:t> </a:t>
            </a:r>
            <a:r>
              <a:rPr lang="en-US" sz="2200" dirty="0"/>
              <a:t>&lt; 6 </a:t>
            </a:r>
            <a:r>
              <a:rPr lang="en-US" sz="2200" dirty="0" smtClean="0"/>
              <a:t>years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Laryngeal fractures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Laryngeal neoplasm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Subglottic stenosis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C</a:t>
            </a:r>
            <a:r>
              <a:rPr lang="en-US" sz="2200" dirty="0" smtClean="0"/>
              <a:t>oagulopathy</a:t>
            </a:r>
          </a:p>
          <a:p>
            <a:pPr lvl="1">
              <a:lnSpc>
                <a:spcPct val="120000"/>
              </a:lnSpc>
            </a:pPr>
            <a:endParaRPr lang="en-US" sz="2200" dirty="0" smtClean="0"/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767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Extubation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complication &gt; intubation</a:t>
            </a:r>
          </a:p>
          <a:p>
            <a:r>
              <a:rPr lang="en-US" dirty="0" smtClean="0"/>
              <a:t>Fully awake </a:t>
            </a:r>
            <a:r>
              <a:rPr lang="en-US" dirty="0" err="1" smtClean="0"/>
              <a:t>extubation</a:t>
            </a:r>
            <a:r>
              <a:rPr lang="en-US" dirty="0" smtClean="0"/>
              <a:t> VS deep </a:t>
            </a:r>
            <a:r>
              <a:rPr lang="en-US" dirty="0" err="1" smtClean="0"/>
              <a:t>extubation</a:t>
            </a:r>
            <a:endParaRPr lang="en-US" dirty="0" smtClean="0"/>
          </a:p>
          <a:p>
            <a:r>
              <a:rPr lang="en-US" dirty="0" smtClean="0"/>
              <a:t>Bailey maneuver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1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way_200809_0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7" y="0"/>
            <a:ext cx="7028525" cy="66440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Clinical anesthesia</a:t>
            </a:r>
            <a:r>
              <a:rPr lang="th-TH" sz="1600" dirty="0"/>
              <a:t>/</a:t>
            </a:r>
            <a:r>
              <a:rPr lang="en-US" sz="1600" dirty="0"/>
              <a:t>edited by Paul G. </a:t>
            </a:r>
            <a:r>
              <a:rPr lang="en-US" sz="1600" dirty="0" err="1"/>
              <a:t>Barash</a:t>
            </a:r>
            <a:r>
              <a:rPr lang="en-US" sz="1600" dirty="0"/>
              <a:t> 7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5353" y="1169460"/>
            <a:ext cx="2942174" cy="289221"/>
          </a:xfrm>
          <a:prstGeom prst="rect">
            <a:avLst/>
          </a:prstGeom>
          <a:blipFill dpi="0" rotWithShape="1">
            <a:blip r:embed="rId3">
              <a:alphaModFix amt="0"/>
              <a:duotone>
                <a:schemeClr val="accent1">
                  <a:tint val="80000"/>
                  <a:satMod val="135000"/>
                </a:schemeClr>
                <a:schemeClr val="accent1">
                  <a:shade val="80000"/>
                  <a:satMod val="150000"/>
                </a:schemeClr>
              </a:duotone>
            </a:blip>
            <a:srcRect/>
            <a:tile tx="0" ty="0" sx="65000" sy="65000" flip="none" algn="tl"/>
          </a:blip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5353" y="3697001"/>
            <a:ext cx="2024316" cy="301796"/>
          </a:xfrm>
          <a:prstGeom prst="rect">
            <a:avLst/>
          </a:prstGeom>
          <a:blipFill dpi="0" rotWithShape="1">
            <a:blip r:embed="rId3">
              <a:alphaModFix amt="0"/>
              <a:duotone>
                <a:schemeClr val="accent1">
                  <a:tint val="80000"/>
                  <a:satMod val="135000"/>
                </a:schemeClr>
                <a:schemeClr val="accent1">
                  <a:shade val="80000"/>
                  <a:satMod val="150000"/>
                </a:schemeClr>
              </a:duotone>
            </a:blip>
            <a:srcRect/>
            <a:tile tx="0" ty="0" sx="65000" sy="65000" flip="none" algn="tl"/>
          </a:blip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way_200818_00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40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576" y="6273224"/>
            <a:ext cx="811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Guidelines from the Difficult Airway Society, the Association of </a:t>
            </a:r>
            <a:r>
              <a:rPr lang="en-US" sz="1600" dirty="0" err="1" smtClean="0"/>
              <a:t>Anaesthetist</a:t>
            </a:r>
            <a:r>
              <a:rPr lang="en-US" sz="1600" dirty="0" smtClean="0"/>
              <a:t> the Intensive care</a:t>
            </a:r>
          </a:p>
          <a:p>
            <a:r>
              <a:rPr lang="en-US" sz="1600" dirty="0" smtClean="0"/>
              <a:t>Society, the Faculty of Intensive Care Medicine and the Royal College of </a:t>
            </a:r>
            <a:r>
              <a:rPr lang="en-US" sz="1600" dirty="0" err="1" smtClean="0"/>
              <a:t>Anaesthetists</a:t>
            </a:r>
            <a:r>
              <a:rPr lang="en-US" sz="1600" dirty="0" smtClean="0"/>
              <a:t> 2020</a:t>
            </a:r>
            <a:endParaRPr lang="en-US" sz="1600" dirty="0"/>
          </a:p>
        </p:txBody>
      </p:sp>
      <p:pic>
        <p:nvPicPr>
          <p:cNvPr id="3" name="Picture 2" descr="Airway_200818_0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99" y="0"/>
            <a:ext cx="6926999" cy="62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502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6"/>
            <a:ext cx="6949440" cy="43804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Limit staff : one </a:t>
            </a:r>
            <a:r>
              <a:rPr lang="en-US" sz="2400" dirty="0" err="1" smtClean="0"/>
              <a:t>intubator</a:t>
            </a:r>
            <a:r>
              <a:rPr lang="en-US" sz="2400" dirty="0" smtClean="0"/>
              <a:t> ; one assistance ;and one to administer drugs and monitor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Wear full PPE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Intubate in negative pressure room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Pre-oxygenation with a well-fitting mask and a </a:t>
            </a:r>
            <a:r>
              <a:rPr lang="en-US" sz="2400" dirty="0" err="1" smtClean="0"/>
              <a:t>Mapleson</a:t>
            </a:r>
            <a:r>
              <a:rPr lang="en-US" sz="2400" dirty="0" smtClean="0"/>
              <a:t> C or anesthetic circuit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2-hand mask ventilation with VE-grip</a:t>
            </a:r>
          </a:p>
        </p:txBody>
      </p:sp>
    </p:spTree>
    <p:extLst>
      <p:ext uri="{BB962C8B-B14F-4D97-AF65-F5344CB8AC3E}">
        <p14:creationId xmlns:p14="http://schemas.microsoft.com/office/powerpoint/2010/main" val="2690077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6"/>
            <a:ext cx="6949440" cy="43804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Avoid </a:t>
            </a:r>
            <a:r>
              <a:rPr lang="en-US" sz="2400" dirty="0" err="1"/>
              <a:t>aerosal</a:t>
            </a:r>
            <a:r>
              <a:rPr lang="en-US" sz="2400" dirty="0"/>
              <a:t>-generating </a:t>
            </a:r>
            <a:r>
              <a:rPr lang="en-US" sz="2400" dirty="0" smtClean="0"/>
              <a:t>procedure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Use RSI with cricoid pressure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Avoid circuit disconnection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Clamp tube and pause ventilator for airway </a:t>
            </a:r>
            <a:r>
              <a:rPr lang="en-US" sz="2400" dirty="0" err="1" smtClean="0"/>
              <a:t>manoeuvers</a:t>
            </a:r>
            <a:r>
              <a:rPr lang="en-US" sz="2400" dirty="0" smtClean="0"/>
              <a:t> or disconnections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3972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576" y="6273224"/>
            <a:ext cx="811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Guidelines from the Difficult Airway Society, the Association of </a:t>
            </a:r>
            <a:r>
              <a:rPr lang="en-US" sz="1600" dirty="0" err="1" smtClean="0"/>
              <a:t>Anaesthetist</a:t>
            </a:r>
            <a:r>
              <a:rPr lang="en-US" sz="1600" dirty="0" smtClean="0"/>
              <a:t> the Intensive care</a:t>
            </a:r>
          </a:p>
          <a:p>
            <a:r>
              <a:rPr lang="en-US" sz="1600" dirty="0" smtClean="0"/>
              <a:t>Society, the Faculty of Intensive Care Medicine and the Royal College of </a:t>
            </a:r>
            <a:r>
              <a:rPr lang="en-US" sz="1600" dirty="0" err="1" smtClean="0"/>
              <a:t>Anaesthetists</a:t>
            </a:r>
            <a:r>
              <a:rPr lang="en-US" sz="1600" dirty="0" smtClean="0"/>
              <a:t> 2020</a:t>
            </a:r>
            <a:endParaRPr lang="en-US" sz="1600" dirty="0"/>
          </a:p>
        </p:txBody>
      </p:sp>
      <p:pic>
        <p:nvPicPr>
          <p:cNvPr id="3" name="Picture 2" descr="Airway_200818_00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" y="0"/>
            <a:ext cx="7441063" cy="61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960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way_200818_00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0" y="0"/>
            <a:ext cx="688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96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5003</TotalTime>
  <Words>1333</Words>
  <Application>Microsoft Macintosh PowerPoint</Application>
  <PresentationFormat>On-screen Show (4:3)</PresentationFormat>
  <Paragraphs>294</Paragraphs>
  <Slides>103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Formal</vt:lpstr>
      <vt:lpstr>AIRWAY  MANAGEMENT</vt:lpstr>
      <vt:lpstr>Outline</vt:lpstr>
      <vt:lpstr>Airway anatomy </vt:lpstr>
      <vt:lpstr>PowerPoint Presentation</vt:lpstr>
      <vt:lpstr>Oral cavity</vt:lpstr>
      <vt:lpstr>Pharynx</vt:lpstr>
      <vt:lpstr>Larynx</vt:lpstr>
      <vt:lpstr>Larynx</vt:lpstr>
      <vt:lpstr>Larynx</vt:lpstr>
      <vt:lpstr>Nerve supply </vt:lpstr>
      <vt:lpstr>Innervation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of airway</vt:lpstr>
      <vt:lpstr>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Goldenhar syndrome</vt:lpstr>
      <vt:lpstr>PowerPoint Presentation</vt:lpstr>
      <vt:lpstr>Klippel-Feil syndrome</vt:lpstr>
      <vt:lpstr>Physical examination</vt:lpstr>
      <vt:lpstr>Mask ventilation</vt:lpstr>
      <vt:lpstr>Intubation</vt:lpstr>
      <vt:lpstr>Intubation</vt:lpstr>
      <vt:lpstr>PowerPoint Presentation</vt:lpstr>
      <vt:lpstr>Neck circumference</vt:lpstr>
      <vt:lpstr>Atlanto occipital joint extension</vt:lpstr>
      <vt:lpstr>Screening test</vt:lpstr>
      <vt:lpstr>PowerPoint Presentation</vt:lpstr>
      <vt:lpstr>Mallampati test</vt:lpstr>
      <vt:lpstr>Thyromental distance</vt:lpstr>
      <vt:lpstr>Sternomental distance</vt:lpstr>
      <vt:lpstr>Mouth opening test</vt:lpstr>
      <vt:lpstr>Upper lip bite test</vt:lpstr>
      <vt:lpstr>Airway associated with difficult airway</vt:lpstr>
      <vt:lpstr>Open airway</vt:lpstr>
      <vt:lpstr>PowerPoint Presentation</vt:lpstr>
      <vt:lpstr>PowerPoint Presentation</vt:lpstr>
      <vt:lpstr>Sniffing Position</vt:lpstr>
      <vt:lpstr>Ramp Position</vt:lpstr>
      <vt:lpstr>Preoxygenation</vt:lpstr>
      <vt:lpstr>Preoxygenation</vt:lpstr>
      <vt:lpstr>PowerPoint Presentation</vt:lpstr>
      <vt:lpstr>PowerPoint Presentation</vt:lpstr>
      <vt:lpstr>Mask ventilation</vt:lpstr>
      <vt:lpstr>Mask ventilation</vt:lpstr>
      <vt:lpstr>PowerPoint Presentation</vt:lpstr>
      <vt:lpstr>PowerPoint Presentation</vt:lpstr>
      <vt:lpstr>Effective of mask ventilation</vt:lpstr>
      <vt:lpstr>Intubation</vt:lpstr>
      <vt:lpstr>Laryngoscope</vt:lpstr>
      <vt:lpstr>PowerPoint Presentation</vt:lpstr>
      <vt:lpstr>Aspiration prophylaxis </vt:lpstr>
      <vt:lpstr>Rapid-Sequence induction</vt:lpstr>
      <vt:lpstr>ASA Difficult Airway management</vt:lpstr>
      <vt:lpstr>PowerPoint Presentation</vt:lpstr>
      <vt:lpstr>PowerPoint Presentation</vt:lpstr>
      <vt:lpstr>Awake intubation</vt:lpstr>
      <vt:lpstr>Lidocaine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 guidelines 2015</vt:lpstr>
      <vt:lpstr>DAS guidelines 2015</vt:lpstr>
      <vt:lpstr>DAS guidelines 2015</vt:lpstr>
      <vt:lpstr>DAS guidelines 2015</vt:lpstr>
      <vt:lpstr>DAS guidelines 2015</vt:lpstr>
      <vt:lpstr>Supraglottic airway device</vt:lpstr>
      <vt:lpstr>PowerPoint Presentation</vt:lpstr>
      <vt:lpstr>PowerPoint Presentation</vt:lpstr>
      <vt:lpstr>PowerPoint Presentation</vt:lpstr>
      <vt:lpstr>Retrograde Intubation</vt:lpstr>
      <vt:lpstr>Emergency Front of Neck access</vt:lpstr>
      <vt:lpstr>Transtraheal jet ventilation</vt:lpstr>
      <vt:lpstr>Cricothyrotomy</vt:lpstr>
      <vt:lpstr>Extubation</vt:lpstr>
      <vt:lpstr>PowerPoint Presentation</vt:lpstr>
      <vt:lpstr>PowerPoint Presentation</vt:lpstr>
      <vt:lpstr>PowerPoint Presentation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massege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 MANAGEMENT</dc:title>
  <dc:creator>nutkosakarn</dc:creator>
  <cp:lastModifiedBy>nutkosakarn</cp:lastModifiedBy>
  <cp:revision>86</cp:revision>
  <dcterms:created xsi:type="dcterms:W3CDTF">2020-08-08T07:46:35Z</dcterms:created>
  <dcterms:modified xsi:type="dcterms:W3CDTF">2020-08-18T17:05:12Z</dcterms:modified>
</cp:coreProperties>
</file>